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2" r:id="rId20"/>
    <p:sldId id="273" r:id="rId21"/>
    <p:sldId id="275"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6F9E-B30B-3446-BC75-91DBF13C2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0A6EC-D0BF-0447-9242-2FC486872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F5F0D8-0528-C44D-8F94-3B89CA38B58D}"/>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C2330531-FC71-7247-A6DE-02C462FCE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41CDF-3AE3-5B4F-BB3A-D428D5E6E58A}"/>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171753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EDF0-30BA-B54D-BE3E-BEB815209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C7C08E-0376-6249-8A0F-11BC5ED37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5B81A-F332-AF40-A71D-CE57FD6B00BD}"/>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848A5514-A2A2-654C-8776-29EA4BD4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C8756-4AE8-C447-8397-C97EF7694C50}"/>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16605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1915F-7590-DD48-A2E3-52B8DC517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FEED7-0F47-0343-90B7-364D18356E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CEEBF-B4A7-2345-AC36-D480FCFAEBB9}"/>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B5156497-B0C6-7B40-8F40-C96FBFC57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DE387-C0BA-E349-B9F8-55EEC818CD39}"/>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15008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085D-B9B0-5442-850C-15A7B563A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41DD5-E088-6F4B-B8EE-6C290A073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4FA51-D9D4-D74D-8C3A-52C5E420AD8A}"/>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AADB66B9-FE6D-8549-A935-BA2DEF27B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396E8-A3FD-9C4C-AA93-52A534F8112F}"/>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291187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8BCA-8856-E84F-A0AF-8556D56DC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844ED6-57A9-074C-93E5-577CAAF15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E60-A2CC-C44B-8871-DD715346F9B8}"/>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D574EE22-951A-C843-A10A-78B570407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131F7-F222-F74E-81DD-D1E154EE24AF}"/>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265219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F908-61F6-8744-8B56-69A5226D4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BFE9B-8353-6040-95B8-B3D0E73BF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20E737-23F3-F947-BB94-A18EDA12A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280B1-1A67-D748-88FC-C81B0ABE0407}"/>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6" name="Footer Placeholder 5">
            <a:extLst>
              <a:ext uri="{FF2B5EF4-FFF2-40B4-BE49-F238E27FC236}">
                <a16:creationId xmlns:a16="http://schemas.microsoft.com/office/drawing/2014/main" id="{99BA64A7-018B-3843-BE57-BA5AA9ED8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36FE0-23AB-0948-9B3D-3BFFB95C9F51}"/>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98330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4E34-14DF-F547-9AA1-41CB8AEFFB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615712-CE31-BC4A-8F53-A935005C1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36A8F-4FE5-B742-8298-9AED86B58D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C9218-B683-2F4E-B0F3-53C8F19EF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46C3B-8B56-3840-9B40-D9A5A7037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6E0E3-9856-2F48-9FC2-514EAC2F9D3B}"/>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8" name="Footer Placeholder 7">
            <a:extLst>
              <a:ext uri="{FF2B5EF4-FFF2-40B4-BE49-F238E27FC236}">
                <a16:creationId xmlns:a16="http://schemas.microsoft.com/office/drawing/2014/main" id="{51BE4CEA-824B-CE40-A5EC-4CC0927EB9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BDA7D3-6B45-504C-80C8-1FB7E8B2FEB5}"/>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161714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D476-9D37-264B-90D3-213F4BC51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07989-1B79-C543-A2F8-3D601B2E263B}"/>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4" name="Footer Placeholder 3">
            <a:extLst>
              <a:ext uri="{FF2B5EF4-FFF2-40B4-BE49-F238E27FC236}">
                <a16:creationId xmlns:a16="http://schemas.microsoft.com/office/drawing/2014/main" id="{235FBE4D-CAB6-B043-A68E-64CDE885A2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80E62F-56B7-8144-9D0B-9CEF216B2796}"/>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313216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6F599-F0E0-304F-A809-D5D790A68B73}"/>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3" name="Footer Placeholder 2">
            <a:extLst>
              <a:ext uri="{FF2B5EF4-FFF2-40B4-BE49-F238E27FC236}">
                <a16:creationId xmlns:a16="http://schemas.microsoft.com/office/drawing/2014/main" id="{910846D3-29A0-CF40-872D-C413250FD5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C6EA89-DB45-6A40-AC6D-CA52E7FC3381}"/>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17691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D7D8-8928-5845-9376-A0F96540D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C6887-9E30-8B48-A5F6-49F27929B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11A498-E71C-8A49-A0C2-B280D0562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81DE0-5F06-194A-BECE-E67B738994B6}"/>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6" name="Footer Placeholder 5">
            <a:extLst>
              <a:ext uri="{FF2B5EF4-FFF2-40B4-BE49-F238E27FC236}">
                <a16:creationId xmlns:a16="http://schemas.microsoft.com/office/drawing/2014/main" id="{5AC855C5-D447-C44F-9421-A60A6DCE5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B54F1-026E-C54A-979B-95543DDEC496}"/>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303603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C4C4-EF04-5D4B-8453-B34B05CC9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8F3549-1627-CA44-B56D-6C675CB28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BAA52-49AF-A64F-AB4E-2107DCF0F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83970-77CF-0541-8E09-1142BC3DD6DB}"/>
              </a:ext>
            </a:extLst>
          </p:cNvPr>
          <p:cNvSpPr>
            <a:spLocks noGrp="1"/>
          </p:cNvSpPr>
          <p:nvPr>
            <p:ph type="dt" sz="half" idx="10"/>
          </p:nvPr>
        </p:nvSpPr>
        <p:spPr/>
        <p:txBody>
          <a:bodyPr/>
          <a:lstStyle/>
          <a:p>
            <a:fld id="{2CDDCD5E-2414-4E44-BD10-583747F84D2A}" type="datetimeFigureOut">
              <a:rPr lang="en-US" smtClean="0"/>
              <a:t>9/30/2020</a:t>
            </a:fld>
            <a:endParaRPr lang="en-US"/>
          </a:p>
        </p:txBody>
      </p:sp>
      <p:sp>
        <p:nvSpPr>
          <p:cNvPr id="6" name="Footer Placeholder 5">
            <a:extLst>
              <a:ext uri="{FF2B5EF4-FFF2-40B4-BE49-F238E27FC236}">
                <a16:creationId xmlns:a16="http://schemas.microsoft.com/office/drawing/2014/main" id="{AB26B965-F18A-2D4A-AA71-0AB9F56B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0259B-074E-2846-B3D4-B57520936173}"/>
              </a:ext>
            </a:extLst>
          </p:cNvPr>
          <p:cNvSpPr>
            <a:spLocks noGrp="1"/>
          </p:cNvSpPr>
          <p:nvPr>
            <p:ph type="sldNum" sz="quarter" idx="12"/>
          </p:nvPr>
        </p:nvSpPr>
        <p:spPr/>
        <p:txBody>
          <a:bodyPr/>
          <a:lstStyle/>
          <a:p>
            <a:fld id="{CCC708B2-2F51-8346-8010-963868562A75}" type="slidenum">
              <a:rPr lang="en-US" smtClean="0"/>
              <a:t>‹#›</a:t>
            </a:fld>
            <a:endParaRPr lang="en-US"/>
          </a:p>
        </p:txBody>
      </p:sp>
    </p:spTree>
    <p:extLst>
      <p:ext uri="{BB962C8B-B14F-4D97-AF65-F5344CB8AC3E}">
        <p14:creationId xmlns:p14="http://schemas.microsoft.com/office/powerpoint/2010/main" val="200231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B8396-754B-5A4C-B62C-2291EA11B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27DD5-EA96-684A-A67B-A7F75DA75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A9563-7110-5549-B88C-665180926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DCD5E-2414-4E44-BD10-583747F84D2A}" type="datetimeFigureOut">
              <a:rPr lang="en-US" smtClean="0"/>
              <a:t>9/30/2020</a:t>
            </a:fld>
            <a:endParaRPr lang="en-US"/>
          </a:p>
        </p:txBody>
      </p:sp>
      <p:sp>
        <p:nvSpPr>
          <p:cNvPr id="5" name="Footer Placeholder 4">
            <a:extLst>
              <a:ext uri="{FF2B5EF4-FFF2-40B4-BE49-F238E27FC236}">
                <a16:creationId xmlns:a16="http://schemas.microsoft.com/office/drawing/2014/main" id="{726A3C13-45D5-D846-BCBB-B28756E33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C2FF0E-20AE-9440-8039-DB9E96572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708B2-2F51-8346-8010-963868562A75}" type="slidenum">
              <a:rPr lang="en-US" smtClean="0"/>
              <a:t>‹#›</a:t>
            </a:fld>
            <a:endParaRPr lang="en-US"/>
          </a:p>
        </p:txBody>
      </p:sp>
    </p:spTree>
    <p:extLst>
      <p:ext uri="{BB962C8B-B14F-4D97-AF65-F5344CB8AC3E}">
        <p14:creationId xmlns:p14="http://schemas.microsoft.com/office/powerpoint/2010/main" val="283159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CF681-751B-D04E-859C-F6CBE370DE00}"/>
              </a:ext>
            </a:extLst>
          </p:cNvPr>
          <p:cNvSpPr>
            <a:spLocks noGrp="1"/>
          </p:cNvSpPr>
          <p:nvPr>
            <p:ph type="ctrTitle"/>
          </p:nvPr>
        </p:nvSpPr>
        <p:spPr/>
        <p:txBody>
          <a:bodyPr/>
          <a:lstStyle/>
          <a:p>
            <a:r>
              <a:rPr lang="en-US"/>
              <a:t>PRECIPITATION TITRATION</a:t>
            </a:r>
          </a:p>
        </p:txBody>
      </p:sp>
      <p:sp>
        <p:nvSpPr>
          <p:cNvPr id="3" name="Subtitle 2">
            <a:extLst>
              <a:ext uri="{FF2B5EF4-FFF2-40B4-BE49-F238E27FC236}">
                <a16:creationId xmlns:a16="http://schemas.microsoft.com/office/drawing/2014/main" id="{21F70609-EB7A-7444-8C68-175B3FEDDA4D}"/>
              </a:ext>
            </a:extLst>
          </p:cNvPr>
          <p:cNvSpPr>
            <a:spLocks noGrp="1"/>
          </p:cNvSpPr>
          <p:nvPr>
            <p:ph type="subTitle" idx="1"/>
          </p:nvPr>
        </p:nvSpPr>
        <p:spPr/>
        <p:txBody>
          <a:bodyPr/>
          <a:lstStyle/>
          <a:p>
            <a:r>
              <a:rPr lang="en-US"/>
              <a:t>Name of the instructor:U.Nithya M.Sc.,M.Phil.,</a:t>
            </a:r>
          </a:p>
        </p:txBody>
      </p:sp>
    </p:spTree>
    <p:extLst>
      <p:ext uri="{BB962C8B-B14F-4D97-AF65-F5344CB8AC3E}">
        <p14:creationId xmlns:p14="http://schemas.microsoft.com/office/powerpoint/2010/main" val="98652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A87F183-9836-C644-918F-F8D97F440B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922" y="750094"/>
            <a:ext cx="10858500" cy="5786437"/>
          </a:xfrm>
        </p:spPr>
      </p:pic>
    </p:spTree>
    <p:extLst>
      <p:ext uri="{BB962C8B-B14F-4D97-AF65-F5344CB8AC3E}">
        <p14:creationId xmlns:p14="http://schemas.microsoft.com/office/powerpoint/2010/main" val="347892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B5F38FA-C680-5B4B-8CC1-38CE0DB1E4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6" y="642939"/>
            <a:ext cx="10626328" cy="5857874"/>
          </a:xfrm>
        </p:spPr>
      </p:pic>
    </p:spTree>
    <p:extLst>
      <p:ext uri="{BB962C8B-B14F-4D97-AF65-F5344CB8AC3E}">
        <p14:creationId xmlns:p14="http://schemas.microsoft.com/office/powerpoint/2010/main" val="234899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C2C595F-E916-5E4F-94A0-E96E037F2D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6" y="535781"/>
            <a:ext cx="10465594" cy="5522913"/>
          </a:xfrm>
        </p:spPr>
      </p:pic>
    </p:spTree>
    <p:extLst>
      <p:ext uri="{BB962C8B-B14F-4D97-AF65-F5344CB8AC3E}">
        <p14:creationId xmlns:p14="http://schemas.microsoft.com/office/powerpoint/2010/main" val="110635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33EB7EE-0DEA-DC40-829B-3BF65D0ABE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59" y="625078"/>
            <a:ext cx="10662047" cy="5947172"/>
          </a:xfrm>
        </p:spPr>
      </p:pic>
    </p:spTree>
    <p:extLst>
      <p:ext uri="{BB962C8B-B14F-4D97-AF65-F5344CB8AC3E}">
        <p14:creationId xmlns:p14="http://schemas.microsoft.com/office/powerpoint/2010/main" val="275540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1EEA9-9B97-C64D-9E6F-9EC3F0354A5D}"/>
              </a:ext>
            </a:extLst>
          </p:cNvPr>
          <p:cNvSpPr>
            <a:spLocks noGrp="1"/>
          </p:cNvSpPr>
          <p:nvPr>
            <p:ph idx="1"/>
          </p:nvPr>
        </p:nvSpPr>
        <p:spPr>
          <a:xfrm>
            <a:off x="838200" y="607219"/>
            <a:ext cx="10515600" cy="5569744"/>
          </a:xfrm>
        </p:spPr>
        <p:txBody>
          <a:bodyPr>
            <a:normAutofit fontScale="92500" lnSpcReduction="10000"/>
          </a:bodyPr>
          <a:lstStyle/>
          <a:p>
            <a:pPr marL="0" indent="0">
              <a:buNone/>
            </a:pPr>
            <a:r>
              <a:rPr lang="en-US"/>
              <a:t> </a:t>
            </a:r>
            <a:r>
              <a:rPr lang="en-US">
                <a:solidFill>
                  <a:schemeClr val="accent2">
                    <a:lumMod val="75000"/>
                  </a:schemeClr>
                </a:solidFill>
              </a:rPr>
              <a:t>COMPLEXOMETRIC TITRATION:</a:t>
            </a:r>
          </a:p>
          <a:p>
            <a:pPr marL="0" indent="0">
              <a:buNone/>
            </a:pPr>
            <a:r>
              <a:rPr lang="en-US"/>
              <a:t>                     In these titrations ions are converted into a soluble slightly dissociated ions or compounds.</a:t>
            </a:r>
          </a:p>
          <a:p>
            <a:pPr marL="0" indent="0">
              <a:buNone/>
            </a:pPr>
            <a:r>
              <a:rPr lang="en-US"/>
              <a:t> </a:t>
            </a:r>
            <a:r>
              <a:rPr lang="en-US">
                <a:solidFill>
                  <a:schemeClr val="accent5">
                    <a:lumMod val="75000"/>
                  </a:schemeClr>
                </a:solidFill>
              </a:rPr>
              <a:t>Principle</a:t>
            </a:r>
            <a:r>
              <a:rPr lang="en-US"/>
              <a:t>:</a:t>
            </a:r>
          </a:p>
          <a:p>
            <a:r>
              <a:rPr lang="en-US"/>
              <a:t> Metal ions can be determined by titrating them with a reagent that complexes them in solution.</a:t>
            </a:r>
          </a:p>
          <a:p>
            <a:r>
              <a:rPr lang="en-US"/>
              <a:t> The solution to be titrated is buffered at a suitable P</a:t>
            </a:r>
            <a:r>
              <a:rPr lang="en-US" baseline="30000"/>
              <a:t>H </a:t>
            </a:r>
            <a:r>
              <a:rPr lang="en-US"/>
              <a:t>an indicator is added and the metal ion is titrated with a standard solution of the complexing agent.</a:t>
            </a:r>
          </a:p>
          <a:p>
            <a:r>
              <a:rPr lang="en-US"/>
              <a:t> A sharp colour change marks the end point of the titration.</a:t>
            </a:r>
          </a:p>
          <a:p>
            <a:r>
              <a:rPr lang="en-US"/>
              <a:t> comoleximetric titrations are convenient and accurate.</a:t>
            </a:r>
          </a:p>
          <a:p>
            <a:r>
              <a:rPr lang="en-US"/>
              <a:t> They have replaced time consuming gravimetric procedures.</a:t>
            </a:r>
          </a:p>
          <a:p>
            <a:r>
              <a:rPr lang="en-US"/>
              <a:t> Except for the alkalo metals most metal cations can be determined by titration with a suitable complexing agent.</a:t>
            </a:r>
          </a:p>
        </p:txBody>
      </p:sp>
    </p:spTree>
    <p:extLst>
      <p:ext uri="{BB962C8B-B14F-4D97-AF65-F5344CB8AC3E}">
        <p14:creationId xmlns:p14="http://schemas.microsoft.com/office/powerpoint/2010/main" val="33962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02D63E6-DFDD-1A48-B513-1F486FFC0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59" y="392906"/>
            <a:ext cx="10626329" cy="5965032"/>
          </a:xfrm>
        </p:spPr>
      </p:pic>
    </p:spTree>
    <p:extLst>
      <p:ext uri="{BB962C8B-B14F-4D97-AF65-F5344CB8AC3E}">
        <p14:creationId xmlns:p14="http://schemas.microsoft.com/office/powerpoint/2010/main" val="123283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B55901E-96FC-274B-9AF9-262434C106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65" y="267891"/>
            <a:ext cx="11287125" cy="6268639"/>
          </a:xfrm>
        </p:spPr>
      </p:pic>
    </p:spTree>
    <p:extLst>
      <p:ext uri="{BB962C8B-B14F-4D97-AF65-F5344CB8AC3E}">
        <p14:creationId xmlns:p14="http://schemas.microsoft.com/office/powerpoint/2010/main" val="317033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AB8A6F-8787-0B4C-B20D-50E1595EE6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359" y="607219"/>
            <a:ext cx="10751344" cy="5893593"/>
          </a:xfrm>
        </p:spPr>
      </p:pic>
    </p:spTree>
    <p:extLst>
      <p:ext uri="{BB962C8B-B14F-4D97-AF65-F5344CB8AC3E}">
        <p14:creationId xmlns:p14="http://schemas.microsoft.com/office/powerpoint/2010/main" val="36445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7AF7957-DF2B-9C47-B8D7-74911D3E31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5969" y="516930"/>
            <a:ext cx="7536656" cy="3716734"/>
          </a:xfrm>
        </p:spPr>
      </p:pic>
      <p:pic>
        <p:nvPicPr>
          <p:cNvPr id="6" name="Picture 6">
            <a:extLst>
              <a:ext uri="{FF2B5EF4-FFF2-40B4-BE49-F238E27FC236}">
                <a16:creationId xmlns:a16="http://schemas.microsoft.com/office/drawing/2014/main" id="{AD434D97-553F-8341-892B-684091FB5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359" y="4482703"/>
            <a:ext cx="6858000" cy="1857375"/>
          </a:xfrm>
          <a:prstGeom prst="rect">
            <a:avLst/>
          </a:prstGeom>
        </p:spPr>
      </p:pic>
    </p:spTree>
    <p:extLst>
      <p:ext uri="{BB962C8B-B14F-4D97-AF65-F5344CB8AC3E}">
        <p14:creationId xmlns:p14="http://schemas.microsoft.com/office/powerpoint/2010/main" val="189389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DB916-449F-6B4B-BC61-717ECD5D374D}"/>
              </a:ext>
            </a:extLst>
          </p:cNvPr>
          <p:cNvSpPr>
            <a:spLocks noGrp="1"/>
          </p:cNvSpPr>
          <p:nvPr>
            <p:ph idx="1"/>
          </p:nvPr>
        </p:nvSpPr>
        <p:spPr>
          <a:xfrm>
            <a:off x="838200" y="732234"/>
            <a:ext cx="10515600" cy="5444729"/>
          </a:xfrm>
        </p:spPr>
        <p:txBody>
          <a:bodyPr>
            <a:normAutofit fontScale="92500"/>
          </a:bodyPr>
          <a:lstStyle/>
          <a:p>
            <a:pPr marL="0" indent="0">
              <a:buNone/>
            </a:pPr>
            <a:r>
              <a:rPr lang="en-US">
                <a:solidFill>
                  <a:schemeClr val="accent5">
                    <a:lumMod val="75000"/>
                  </a:schemeClr>
                </a:solidFill>
              </a:rPr>
              <a:t>Determination of end points in complexometric titrations:</a:t>
            </a:r>
          </a:p>
          <a:p>
            <a:pPr marL="0" indent="0">
              <a:buNone/>
            </a:pPr>
            <a:r>
              <a:rPr lang="en-US"/>
              <a:t>               In complexometric titrations the end points are determined with a help indicators called metal ion indicators.</a:t>
            </a:r>
          </a:p>
          <a:p>
            <a:pPr marL="0" indent="0">
              <a:buNone/>
            </a:pPr>
            <a:r>
              <a:rPr lang="en-US">
                <a:solidFill>
                  <a:schemeClr val="accent2">
                    <a:lumMod val="50000"/>
                  </a:schemeClr>
                </a:solidFill>
              </a:rPr>
              <a:t>Metal ion indicators:</a:t>
            </a:r>
          </a:p>
          <a:p>
            <a:pPr marL="0" indent="0">
              <a:buNone/>
            </a:pPr>
            <a:r>
              <a:rPr lang="en-US"/>
              <a:t>               They are organic dyes which are used to determine the end point in complexometric titrations.</a:t>
            </a:r>
          </a:p>
          <a:p>
            <a:pPr marL="0" indent="0">
              <a:buNone/>
            </a:pPr>
            <a:r>
              <a:rPr lang="en-US"/>
              <a:t>Eg:</a:t>
            </a:r>
          </a:p>
          <a:p>
            <a:pPr marL="0" indent="0">
              <a:buNone/>
            </a:pPr>
            <a:r>
              <a:rPr lang="en-US"/>
              <a:t>    i. Erichrome Black –T (EBT)</a:t>
            </a:r>
          </a:p>
          <a:p>
            <a:pPr marL="0" indent="0">
              <a:buNone/>
            </a:pPr>
            <a:r>
              <a:rPr lang="en-US"/>
              <a:t>   ii. Murexide</a:t>
            </a:r>
          </a:p>
          <a:p>
            <a:pPr marL="0" indent="0">
              <a:buNone/>
            </a:pPr>
            <a:r>
              <a:rPr lang="en-US">
                <a:solidFill>
                  <a:schemeClr val="accent5">
                    <a:lumMod val="75000"/>
                  </a:schemeClr>
                </a:solidFill>
              </a:rPr>
              <a:t>Principle</a:t>
            </a:r>
            <a:r>
              <a:rPr lang="en-US"/>
              <a:t>:</a:t>
            </a:r>
          </a:p>
          <a:p>
            <a:pPr marL="0" indent="0">
              <a:buNone/>
            </a:pPr>
            <a:r>
              <a:rPr lang="en-US"/>
              <a:t>            The metal ion indicator exhibits one colour when they are complexed. With the metal ion and a different colour when they are free.</a:t>
            </a:r>
          </a:p>
        </p:txBody>
      </p:sp>
    </p:spTree>
    <p:extLst>
      <p:ext uri="{BB962C8B-B14F-4D97-AF65-F5344CB8AC3E}">
        <p14:creationId xmlns:p14="http://schemas.microsoft.com/office/powerpoint/2010/main" val="270673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A4866-F11B-CB49-A0CC-7E53009ECE67}"/>
              </a:ext>
            </a:extLst>
          </p:cNvPr>
          <p:cNvSpPr>
            <a:spLocks noGrp="1"/>
          </p:cNvSpPr>
          <p:nvPr>
            <p:ph idx="1"/>
          </p:nvPr>
        </p:nvSpPr>
        <p:spPr>
          <a:xfrm>
            <a:off x="666749" y="552003"/>
            <a:ext cx="11352609" cy="5753994"/>
          </a:xfrm>
        </p:spPr>
        <p:txBody>
          <a:bodyPr>
            <a:noAutofit/>
          </a:bodyPr>
          <a:lstStyle/>
          <a:p>
            <a:pPr marL="0" indent="0">
              <a:buNone/>
            </a:pPr>
            <a:r>
              <a:rPr lang="en-US" sz="1800">
                <a:solidFill>
                  <a:schemeClr val="accent2"/>
                </a:solidFill>
              </a:rPr>
              <a:t>PRECIPITATION TITRATION:</a:t>
            </a:r>
          </a:p>
          <a:p>
            <a:pPr marL="0" indent="0">
              <a:buNone/>
            </a:pPr>
            <a:r>
              <a:rPr lang="en-US" sz="1800">
                <a:solidFill>
                  <a:schemeClr val="accent2"/>
                </a:solidFill>
              </a:rPr>
              <a:t>                    </a:t>
            </a:r>
            <a:r>
              <a:rPr lang="en-US" sz="1800"/>
              <a:t>It is a titration in which precipitates are formed. One of the reacting species is coverted into a precipitate.</a:t>
            </a:r>
          </a:p>
          <a:p>
            <a:pPr marL="0" indent="0">
              <a:buNone/>
            </a:pPr>
            <a:r>
              <a:rPr lang="en-US" sz="1800">
                <a:solidFill>
                  <a:schemeClr val="accent5">
                    <a:lumMod val="75000"/>
                  </a:schemeClr>
                </a:solidFill>
              </a:rPr>
              <a:t>Example</a:t>
            </a:r>
            <a:r>
              <a:rPr lang="en-US" sz="1800"/>
              <a:t>:</a:t>
            </a:r>
          </a:p>
          <a:p>
            <a:pPr marL="0" indent="0">
              <a:buNone/>
            </a:pPr>
            <a:r>
              <a:rPr lang="en-US" sz="1800"/>
              <a:t>                Estimation of chloride using AgNo</a:t>
            </a:r>
            <a:r>
              <a:rPr lang="en-US" sz="1800" baseline="-25000"/>
              <a:t>3</a:t>
            </a:r>
            <a:r>
              <a:rPr lang="en-US" sz="1800"/>
              <a:t>. Here Agcl is precipitated.</a:t>
            </a:r>
          </a:p>
          <a:p>
            <a:pPr marL="0" indent="0">
              <a:buNone/>
            </a:pPr>
            <a:r>
              <a:rPr lang="en-US" sz="1800"/>
              <a:t>              cl-+ AgNO</a:t>
            </a:r>
            <a:r>
              <a:rPr lang="en-US" sz="1800" baseline="-25000"/>
              <a:t>3</a:t>
            </a:r>
            <a:r>
              <a:rPr lang="en-US" sz="1800"/>
              <a:t>--------------</a:t>
            </a:r>
            <a:r>
              <a:rPr lang="en-US" sz="1800">
                <a:sym typeface="Wingdings" pitchFamily="2" charset="2"/>
              </a:rPr>
              <a:t> Agcl + No</a:t>
            </a:r>
            <a:r>
              <a:rPr lang="en-US" sz="1800" baseline="-25000">
                <a:sym typeface="Wingdings" pitchFamily="2" charset="2"/>
              </a:rPr>
              <a:t>3</a:t>
            </a:r>
            <a:r>
              <a:rPr lang="en-US" sz="1800" baseline="30000">
                <a:sym typeface="Wingdings" pitchFamily="2" charset="2"/>
              </a:rPr>
              <a:t>-</a:t>
            </a:r>
            <a:endParaRPr lang="en-US" sz="1800">
              <a:sym typeface="Wingdings" pitchFamily="2" charset="2"/>
            </a:endParaRPr>
          </a:p>
          <a:p>
            <a:pPr marL="0" indent="0">
              <a:buNone/>
            </a:pPr>
            <a:r>
              <a:rPr lang="en-US" sz="1800">
                <a:solidFill>
                  <a:schemeClr val="accent5">
                    <a:lumMod val="75000"/>
                  </a:schemeClr>
                </a:solidFill>
                <a:sym typeface="Wingdings" pitchFamily="2" charset="2"/>
              </a:rPr>
              <a:t>Explanation</a:t>
            </a:r>
            <a:r>
              <a:rPr lang="en-US" sz="1800">
                <a:sym typeface="Wingdings" pitchFamily="2" charset="2"/>
              </a:rPr>
              <a:t>:</a:t>
            </a:r>
          </a:p>
          <a:p>
            <a:pPr marL="0" indent="0">
              <a:buNone/>
            </a:pPr>
            <a:r>
              <a:rPr lang="en-US" sz="1800">
                <a:sym typeface="Wingdings" pitchFamily="2" charset="2"/>
              </a:rPr>
              <a:t>              When chloride solution is titrated against AgNo3chloride ions are precipitated as Agcl. Such a titration is known as precipitation titrations.</a:t>
            </a:r>
          </a:p>
          <a:p>
            <a:pPr marL="0" indent="0">
              <a:buNone/>
            </a:pPr>
            <a:r>
              <a:rPr lang="en-US" sz="1800">
                <a:solidFill>
                  <a:schemeClr val="accent5">
                    <a:lumMod val="75000"/>
                  </a:schemeClr>
                </a:solidFill>
                <a:sym typeface="Wingdings" pitchFamily="2" charset="2"/>
              </a:rPr>
              <a:t>Principle</a:t>
            </a:r>
            <a:r>
              <a:rPr lang="en-US" sz="1800">
                <a:sym typeface="Wingdings" pitchFamily="2" charset="2"/>
              </a:rPr>
              <a:t>:</a:t>
            </a:r>
          </a:p>
          <a:p>
            <a:pPr marL="0" indent="0">
              <a:buNone/>
            </a:pPr>
            <a:r>
              <a:rPr lang="en-US" sz="1800">
                <a:sym typeface="Wingdings" pitchFamily="2" charset="2"/>
              </a:rPr>
              <a:t>             In precipitation titrations the formation of precipitates is used as the basis of the titration.The point at which as stoichiometric amount of the titrant is added to precipitate completely the ion to be estimated presented in a given volume of the solution is the end point.</a:t>
            </a:r>
          </a:p>
          <a:p>
            <a:pPr marL="0" indent="0">
              <a:buNone/>
            </a:pPr>
            <a:r>
              <a:rPr lang="en-US" sz="1800">
                <a:solidFill>
                  <a:schemeClr val="accent5">
                    <a:lumMod val="75000"/>
                  </a:schemeClr>
                </a:solidFill>
              </a:rPr>
              <a:t>Conditions</a:t>
            </a:r>
            <a:r>
              <a:rPr lang="en-US" sz="1800"/>
              <a:t>:</a:t>
            </a:r>
          </a:p>
          <a:p>
            <a:pPr marL="0" indent="0">
              <a:buNone/>
            </a:pPr>
            <a:r>
              <a:rPr lang="en-US" sz="1800"/>
              <a:t>  1.The precipitation reaction must attain equilibrium very rapidly after each addition of the titrant to the analyte.</a:t>
            </a:r>
          </a:p>
          <a:p>
            <a:pPr marL="0" indent="0">
              <a:buNone/>
            </a:pPr>
            <a:r>
              <a:rPr lang="en-US" sz="1800"/>
              <a:t>   2. Co-precipitation,occlusion,adsorption of foreign ions should not interfere with the reaction involved in precipitation titration.</a:t>
            </a:r>
          </a:p>
          <a:p>
            <a:pPr marL="0" indent="0">
              <a:buNone/>
            </a:pPr>
            <a:r>
              <a:rPr lang="en-US" sz="1800"/>
              <a:t>    3. A suitable indicator which can indicate the stoichiometric equivalence Point should be available.</a:t>
            </a:r>
          </a:p>
          <a:p>
            <a:pPr marL="0" indent="0">
              <a:buNone/>
            </a:pPr>
            <a:r>
              <a:rPr lang="en-US" sz="1800"/>
              <a:t> </a:t>
            </a:r>
          </a:p>
        </p:txBody>
      </p:sp>
    </p:spTree>
    <p:extLst>
      <p:ext uri="{BB962C8B-B14F-4D97-AF65-F5344CB8AC3E}">
        <p14:creationId xmlns:p14="http://schemas.microsoft.com/office/powerpoint/2010/main" val="210853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B8515E4-44CA-2047-97DD-D9617FB34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200" y="723305"/>
            <a:ext cx="10561440" cy="5411390"/>
          </a:xfrm>
        </p:spPr>
      </p:pic>
    </p:spTree>
    <p:extLst>
      <p:ext uri="{BB962C8B-B14F-4D97-AF65-F5344CB8AC3E}">
        <p14:creationId xmlns:p14="http://schemas.microsoft.com/office/powerpoint/2010/main" val="261500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D031F62-EAC4-704E-80CD-53AF7CCE9B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046" y="1125141"/>
            <a:ext cx="4381501" cy="4982765"/>
          </a:xfrm>
        </p:spPr>
      </p:pic>
      <p:pic>
        <p:nvPicPr>
          <p:cNvPr id="2" name="Picture 2">
            <a:extLst>
              <a:ext uri="{FF2B5EF4-FFF2-40B4-BE49-F238E27FC236}">
                <a16:creationId xmlns:a16="http://schemas.microsoft.com/office/drawing/2014/main" id="{0CB83294-BDE7-0A48-9FC8-882FB4492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452" y="1382315"/>
            <a:ext cx="4970861" cy="3796904"/>
          </a:xfrm>
          <a:prstGeom prst="rect">
            <a:avLst/>
          </a:prstGeom>
        </p:spPr>
      </p:pic>
    </p:spTree>
    <p:extLst>
      <p:ext uri="{BB962C8B-B14F-4D97-AF65-F5344CB8AC3E}">
        <p14:creationId xmlns:p14="http://schemas.microsoft.com/office/powerpoint/2010/main" val="218347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4DE79E0-C50D-0143-835C-A0EF1C9D2A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548" y="517922"/>
            <a:ext cx="10019108" cy="5768578"/>
          </a:xfrm>
        </p:spPr>
      </p:pic>
    </p:spTree>
    <p:extLst>
      <p:ext uri="{BB962C8B-B14F-4D97-AF65-F5344CB8AC3E}">
        <p14:creationId xmlns:p14="http://schemas.microsoft.com/office/powerpoint/2010/main" val="316637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BB422-B571-9D4A-8E3E-0D5BB62087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782" y="571500"/>
            <a:ext cx="10840641" cy="5304233"/>
          </a:xfrm>
        </p:spPr>
      </p:pic>
    </p:spTree>
    <p:extLst>
      <p:ext uri="{BB962C8B-B14F-4D97-AF65-F5344CB8AC3E}">
        <p14:creationId xmlns:p14="http://schemas.microsoft.com/office/powerpoint/2010/main" val="259529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994C2-CA26-7844-9807-646893456079}"/>
              </a:ext>
            </a:extLst>
          </p:cNvPr>
          <p:cNvSpPr>
            <a:spLocks noGrp="1"/>
          </p:cNvSpPr>
          <p:nvPr>
            <p:ph idx="1"/>
          </p:nvPr>
        </p:nvSpPr>
        <p:spPr>
          <a:xfrm>
            <a:off x="838200" y="625078"/>
            <a:ext cx="10515600" cy="5551885"/>
          </a:xfrm>
        </p:spPr>
        <p:txBody>
          <a:bodyPr>
            <a:normAutofit fontScale="85000" lnSpcReduction="20000"/>
          </a:bodyPr>
          <a:lstStyle/>
          <a:p>
            <a:pPr marL="0" indent="0">
              <a:buNone/>
            </a:pPr>
            <a:r>
              <a:rPr lang="en-US">
                <a:solidFill>
                  <a:schemeClr val="accent5">
                    <a:lumMod val="75000"/>
                  </a:schemeClr>
                </a:solidFill>
              </a:rPr>
              <a:t>APPLICATIONS</a:t>
            </a:r>
            <a:r>
              <a:rPr lang="en-US"/>
              <a:t>:</a:t>
            </a:r>
          </a:p>
          <a:p>
            <a:pPr marL="0" indent="0">
              <a:buNone/>
            </a:pPr>
            <a:r>
              <a:rPr lang="en-US"/>
              <a:t>  compleximetric titrations are used to</a:t>
            </a:r>
          </a:p>
          <a:p>
            <a:pPr marL="0" indent="0">
              <a:buNone/>
            </a:pPr>
            <a:r>
              <a:rPr lang="en-US"/>
              <a:t>                     i. determime hardness of water</a:t>
            </a:r>
          </a:p>
          <a:p>
            <a:pPr marL="0" indent="0">
              <a:buNone/>
            </a:pPr>
            <a:r>
              <a:rPr lang="en-US"/>
              <a:t>                      ii. Ni and many other ions.</a:t>
            </a:r>
          </a:p>
          <a:p>
            <a:pPr marL="514350" indent="-514350">
              <a:buAutoNum type="arabicPeriod"/>
            </a:pPr>
            <a:r>
              <a:rPr lang="en-US">
                <a:solidFill>
                  <a:srgbClr val="C00000"/>
                </a:solidFill>
              </a:rPr>
              <a:t>Determination of hardness of water</a:t>
            </a:r>
            <a:r>
              <a:rPr lang="en-US"/>
              <a:t>:</a:t>
            </a:r>
          </a:p>
          <a:p>
            <a:pPr marL="0" indent="0">
              <a:buNone/>
            </a:pPr>
            <a:r>
              <a:rPr lang="en-US"/>
              <a:t>       * The hardness of water is due to the presence of calcium and magnesium salts.</a:t>
            </a:r>
          </a:p>
          <a:p>
            <a:pPr marL="0" indent="0">
              <a:buNone/>
            </a:pPr>
            <a:r>
              <a:rPr lang="en-US"/>
              <a:t>        * To eatimate the total hardness of water the sum of ca</a:t>
            </a:r>
            <a:r>
              <a:rPr lang="en-US" baseline="30000"/>
              <a:t>2+ </a:t>
            </a:r>
            <a:r>
              <a:rPr lang="en-US"/>
              <a:t>and Mg</a:t>
            </a:r>
            <a:r>
              <a:rPr lang="en-US" baseline="30000"/>
              <a:t>2+</a:t>
            </a:r>
            <a:r>
              <a:rPr lang="en-US"/>
              <a:t>ions present must be known.</a:t>
            </a:r>
          </a:p>
          <a:p>
            <a:pPr marL="0" indent="0">
              <a:buNone/>
            </a:pPr>
            <a:r>
              <a:rPr lang="en-US"/>
              <a:t>        * First by titrating a standard EDTA solution against a measured quantity of hard water using EBT the total hardness of water estimated.</a:t>
            </a:r>
          </a:p>
          <a:p>
            <a:pPr marL="0" indent="0">
              <a:buNone/>
            </a:pPr>
            <a:r>
              <a:rPr lang="en-US"/>
              <a:t>        * second titration magnesium is converted into its hydroxide and is removed.</a:t>
            </a:r>
          </a:p>
          <a:p>
            <a:pPr marL="0" indent="0">
              <a:buNone/>
            </a:pPr>
            <a:r>
              <a:rPr lang="en-US"/>
              <a:t>        *  From the second titration the amount of ca</a:t>
            </a:r>
            <a:r>
              <a:rPr lang="en-US" baseline="30000"/>
              <a:t>2+ </a:t>
            </a:r>
            <a:r>
              <a:rPr lang="en-US"/>
              <a:t>is determined.</a:t>
            </a:r>
          </a:p>
          <a:p>
            <a:pPr marL="0" indent="0">
              <a:buNone/>
            </a:pPr>
            <a:r>
              <a:rPr lang="en-US"/>
              <a:t>        *  From these two values the total amount of Mg</a:t>
            </a:r>
            <a:r>
              <a:rPr lang="en-US" baseline="30000"/>
              <a:t>2+</a:t>
            </a:r>
            <a:r>
              <a:rPr lang="en-US"/>
              <a:t> is determined.   </a:t>
            </a:r>
          </a:p>
          <a:p>
            <a:pPr marL="0" indent="0">
              <a:buNone/>
            </a:pPr>
            <a:r>
              <a:rPr lang="en-US"/>
              <a:t>   </a:t>
            </a:r>
          </a:p>
        </p:txBody>
      </p:sp>
    </p:spTree>
    <p:extLst>
      <p:ext uri="{BB962C8B-B14F-4D97-AF65-F5344CB8AC3E}">
        <p14:creationId xmlns:p14="http://schemas.microsoft.com/office/powerpoint/2010/main" val="311714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CAC83-84FA-9F44-943F-C8300CB1E576}"/>
              </a:ext>
            </a:extLst>
          </p:cNvPr>
          <p:cNvSpPr>
            <a:spLocks noGrp="1"/>
          </p:cNvSpPr>
          <p:nvPr>
            <p:ph idx="1"/>
          </p:nvPr>
        </p:nvSpPr>
        <p:spPr>
          <a:xfrm>
            <a:off x="838200" y="688776"/>
            <a:ext cx="10515600" cy="5480447"/>
          </a:xfrm>
        </p:spPr>
        <p:txBody>
          <a:bodyPr/>
          <a:lstStyle/>
          <a:p>
            <a:pPr marL="0" indent="0">
              <a:buNone/>
            </a:pPr>
            <a:r>
              <a:rPr lang="en-US">
                <a:solidFill>
                  <a:schemeClr val="accent5">
                    <a:lumMod val="75000"/>
                  </a:schemeClr>
                </a:solidFill>
              </a:rPr>
              <a:t>Procedure</a:t>
            </a:r>
            <a:r>
              <a:rPr lang="en-US"/>
              <a:t>:</a:t>
            </a:r>
          </a:p>
          <a:p>
            <a:pPr marL="0" indent="0">
              <a:buNone/>
            </a:pPr>
            <a:r>
              <a:rPr lang="en-US"/>
              <a:t>          40ml of water samples is taken in a conical flask and the 20ml of ammonium buffer is added to keep the p</a:t>
            </a:r>
            <a:r>
              <a:rPr lang="en-US" baseline="30000"/>
              <a:t>H</a:t>
            </a:r>
            <a:r>
              <a:rPr lang="en-US"/>
              <a:t> between 8-10.it is diluted to 100ml distilled water and a pinch of EBT indicator. The solution is warmed to 60°c and it is titrated against standard EDTA (0.01M). The end point is the change of colour from wine red to blue. Let the titre value be x ml.</a:t>
            </a:r>
          </a:p>
          <a:p>
            <a:pPr marL="0" indent="0">
              <a:buNone/>
            </a:pPr>
            <a:r>
              <a:rPr lang="en-US"/>
              <a:t>          Another 40ml of the sample is taken in a conical flask and 10 ml of 2M NaOH is added followed by a pinch of murexide indicator. The solution is diluted to 100ml with distilled water and it is titrated against EDTA. The end point is the change of colour from pink of blue. Let the titre value be y ml.</a:t>
            </a:r>
          </a:p>
        </p:txBody>
      </p:sp>
    </p:spTree>
    <p:extLst>
      <p:ext uri="{BB962C8B-B14F-4D97-AF65-F5344CB8AC3E}">
        <p14:creationId xmlns:p14="http://schemas.microsoft.com/office/powerpoint/2010/main" val="3113883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D8146B1-4C21-B34F-AC66-B095941808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984" y="696516"/>
            <a:ext cx="10376297" cy="5536406"/>
          </a:xfrm>
        </p:spPr>
      </p:pic>
    </p:spTree>
    <p:extLst>
      <p:ext uri="{BB962C8B-B14F-4D97-AF65-F5344CB8AC3E}">
        <p14:creationId xmlns:p14="http://schemas.microsoft.com/office/powerpoint/2010/main" val="15164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F3D73-0C7E-7346-BD8B-504ED673A29A}"/>
              </a:ext>
            </a:extLst>
          </p:cNvPr>
          <p:cNvSpPr>
            <a:spLocks noGrp="1"/>
          </p:cNvSpPr>
          <p:nvPr>
            <p:ph idx="1"/>
          </p:nvPr>
        </p:nvSpPr>
        <p:spPr>
          <a:xfrm>
            <a:off x="838200" y="785813"/>
            <a:ext cx="10515600" cy="5391150"/>
          </a:xfrm>
        </p:spPr>
        <p:txBody>
          <a:bodyPr/>
          <a:lstStyle/>
          <a:p>
            <a:pPr marL="0" indent="0">
              <a:buNone/>
            </a:pPr>
            <a:r>
              <a:rPr lang="en-US">
                <a:solidFill>
                  <a:schemeClr val="accent5">
                    <a:lumMod val="75000"/>
                  </a:schemeClr>
                </a:solidFill>
              </a:rPr>
              <a:t>Calculation</a:t>
            </a:r>
            <a:r>
              <a:rPr lang="en-US"/>
              <a:t>:</a:t>
            </a:r>
          </a:p>
          <a:p>
            <a:pPr marL="0" indent="0">
              <a:buNone/>
            </a:pPr>
            <a:r>
              <a:rPr lang="en-US"/>
              <a:t>    Factor value for calcium F</a:t>
            </a:r>
            <a:r>
              <a:rPr lang="en-US" baseline="-25000"/>
              <a:t>ca</a:t>
            </a:r>
            <a:r>
              <a:rPr lang="en-US"/>
              <a:t> is </a:t>
            </a:r>
          </a:p>
          <a:p>
            <a:pPr marL="0" indent="0">
              <a:buNone/>
            </a:pPr>
            <a:r>
              <a:rPr lang="en-US"/>
              <a:t>       1 ml of EDTA = 0.4 mg of calcium</a:t>
            </a:r>
          </a:p>
          <a:p>
            <a:pPr marL="0" indent="0">
              <a:buNone/>
            </a:pPr>
            <a:r>
              <a:rPr lang="en-US"/>
              <a:t>    Factor value for magnesium F</a:t>
            </a:r>
            <a:r>
              <a:rPr lang="en-US" baseline="-25000"/>
              <a:t>mg</a:t>
            </a:r>
            <a:r>
              <a:rPr lang="en-US"/>
              <a:t> is </a:t>
            </a:r>
          </a:p>
          <a:p>
            <a:pPr marL="0" indent="0">
              <a:buNone/>
            </a:pPr>
            <a:r>
              <a:rPr lang="en-US"/>
              <a:t>        1ml of EDTA = 0.243 mg of magnesium</a:t>
            </a:r>
          </a:p>
          <a:p>
            <a:pPr marL="0" indent="0">
              <a:buNone/>
            </a:pPr>
            <a:r>
              <a:rPr lang="en-US"/>
              <a:t> ஃ Amount of ca in 1000ml of the</a:t>
            </a:r>
          </a:p>
          <a:p>
            <a:pPr marL="0" indent="0">
              <a:buNone/>
            </a:pPr>
            <a:r>
              <a:rPr lang="en-US"/>
              <a:t>    sample= 0.4 x y x 1000/ 40 = A mg = A ppm</a:t>
            </a:r>
          </a:p>
          <a:p>
            <a:pPr marL="0" indent="0">
              <a:buNone/>
            </a:pPr>
            <a:r>
              <a:rPr lang="en-US"/>
              <a:t>      Amount of Mg in 1000ml of the</a:t>
            </a:r>
          </a:p>
          <a:p>
            <a:pPr marL="0" indent="0">
              <a:buNone/>
            </a:pPr>
            <a:r>
              <a:rPr lang="en-US"/>
              <a:t>    sample = 0.243 x (x-y) x 1000/ 40 =Bmg =B ppm</a:t>
            </a:r>
          </a:p>
          <a:p>
            <a:pPr marL="0" indent="0">
              <a:buNone/>
            </a:pPr>
            <a:r>
              <a:rPr lang="en-US"/>
              <a:t>       Total hardness = A+ B ppm</a:t>
            </a:r>
          </a:p>
        </p:txBody>
      </p:sp>
    </p:spTree>
    <p:extLst>
      <p:ext uri="{BB962C8B-B14F-4D97-AF65-F5344CB8AC3E}">
        <p14:creationId xmlns:p14="http://schemas.microsoft.com/office/powerpoint/2010/main" val="44772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7DA719-B603-FE44-9140-0567AED06F2A}"/>
              </a:ext>
            </a:extLst>
          </p:cNvPr>
          <p:cNvSpPr>
            <a:spLocks noGrp="1"/>
          </p:cNvSpPr>
          <p:nvPr>
            <p:ph idx="1"/>
          </p:nvPr>
        </p:nvSpPr>
        <p:spPr>
          <a:xfrm>
            <a:off x="838200" y="875109"/>
            <a:ext cx="10515600" cy="5301854"/>
          </a:xfrm>
        </p:spPr>
        <p:txBody>
          <a:bodyPr>
            <a:normAutofit lnSpcReduction="10000"/>
          </a:bodyPr>
          <a:lstStyle/>
          <a:p>
            <a:pPr marL="0" indent="0">
              <a:buNone/>
            </a:pPr>
            <a:r>
              <a:rPr lang="en-US"/>
              <a:t>2. </a:t>
            </a:r>
            <a:r>
              <a:rPr lang="en-US">
                <a:solidFill>
                  <a:schemeClr val="accent5">
                    <a:lumMod val="75000"/>
                  </a:schemeClr>
                </a:solidFill>
              </a:rPr>
              <a:t>Determination of Ni:</a:t>
            </a:r>
          </a:p>
          <a:p>
            <a:pPr marL="0" indent="0">
              <a:buNone/>
            </a:pPr>
            <a:r>
              <a:rPr lang="en-US"/>
              <a:t>               Nickel can be estimated by titrating a solution of nickel against standard EDTA. Muroxide is used as indicator for this titration. The P</a:t>
            </a:r>
            <a:r>
              <a:rPr lang="en-US" baseline="30000"/>
              <a:t>H</a:t>
            </a:r>
            <a:r>
              <a:rPr lang="en-US"/>
              <a:t> is to be maintained between 10 and 11. The end point is the xhange of colour from yellow to blue violet.</a:t>
            </a:r>
          </a:p>
          <a:p>
            <a:pPr marL="0" indent="0">
              <a:buNone/>
            </a:pPr>
            <a:r>
              <a:rPr lang="en-US"/>
              <a:t>              The same titration can bedone with Eriochrome black T indicator also in that case the end Point is the change of colour from blue to red. The P</a:t>
            </a:r>
            <a:r>
              <a:rPr lang="en-US" baseline="30000"/>
              <a:t>H </a:t>
            </a:r>
            <a:r>
              <a:rPr lang="en-US"/>
              <a:t>range is 7to11.</a:t>
            </a:r>
          </a:p>
          <a:p>
            <a:pPr marL="0" indent="0">
              <a:buNone/>
            </a:pPr>
            <a:r>
              <a:rPr lang="en-US"/>
              <a:t> </a:t>
            </a:r>
            <a:r>
              <a:rPr lang="en-US">
                <a:solidFill>
                  <a:schemeClr val="accent2">
                    <a:lumMod val="75000"/>
                  </a:schemeClr>
                </a:solidFill>
              </a:rPr>
              <a:t>Titration curve:</a:t>
            </a:r>
          </a:p>
          <a:p>
            <a:pPr marL="0" indent="0">
              <a:buNone/>
            </a:pPr>
            <a:r>
              <a:rPr lang="en-US"/>
              <a:t>      These are graphs drawn to find out the end point in a titration.</a:t>
            </a:r>
          </a:p>
          <a:p>
            <a:pPr marL="0" indent="0">
              <a:buNone/>
            </a:pPr>
            <a:r>
              <a:rPr lang="en-US"/>
              <a:t>         plots of analogous data for titrations involving redoc precipitation and complexometric titrations also are similar to the one shown in the diagram.</a:t>
            </a:r>
          </a:p>
        </p:txBody>
      </p:sp>
    </p:spTree>
    <p:extLst>
      <p:ext uri="{BB962C8B-B14F-4D97-AF65-F5344CB8AC3E}">
        <p14:creationId xmlns:p14="http://schemas.microsoft.com/office/powerpoint/2010/main" val="107993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2924-DC93-CD47-99BE-00EA202225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A4C71BD-BAA4-A242-8CFE-DA101F4969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859691" cy="6278563"/>
          </a:xfrm>
        </p:spPr>
      </p:pic>
    </p:spTree>
    <p:extLst>
      <p:ext uri="{BB962C8B-B14F-4D97-AF65-F5344CB8AC3E}">
        <p14:creationId xmlns:p14="http://schemas.microsoft.com/office/powerpoint/2010/main" val="51723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98CE5-0969-4841-9259-26A70626D848}"/>
              </a:ext>
            </a:extLst>
          </p:cNvPr>
          <p:cNvSpPr>
            <a:spLocks noGrp="1"/>
          </p:cNvSpPr>
          <p:nvPr>
            <p:ph idx="1"/>
          </p:nvPr>
        </p:nvSpPr>
        <p:spPr>
          <a:xfrm>
            <a:off x="838200" y="589359"/>
            <a:ext cx="10515600" cy="5761482"/>
          </a:xfrm>
        </p:spPr>
        <p:txBody>
          <a:bodyPr/>
          <a:lstStyle/>
          <a:p>
            <a:pPr marL="0" indent="0">
              <a:buNone/>
            </a:pPr>
            <a:r>
              <a:rPr lang="en-US"/>
              <a:t> </a:t>
            </a:r>
            <a:r>
              <a:rPr lang="en-US">
                <a:solidFill>
                  <a:schemeClr val="accent5">
                    <a:lumMod val="75000"/>
                  </a:schemeClr>
                </a:solidFill>
              </a:rPr>
              <a:t>Procedures</a:t>
            </a:r>
            <a:r>
              <a:rPr lang="en-US"/>
              <a:t>:</a:t>
            </a:r>
          </a:p>
          <a:p>
            <a:pPr marL="0" indent="0">
              <a:buNone/>
            </a:pPr>
            <a:r>
              <a:rPr lang="en-US"/>
              <a:t>     i) </a:t>
            </a:r>
            <a:r>
              <a:rPr lang="en-US">
                <a:solidFill>
                  <a:srgbClr val="C00000"/>
                </a:solidFill>
              </a:rPr>
              <a:t>Potentiometric method:</a:t>
            </a:r>
          </a:p>
          <a:p>
            <a:pPr marL="0" indent="0">
              <a:buNone/>
            </a:pPr>
            <a:r>
              <a:rPr lang="en-US"/>
              <a:t>        when the titrant is added to the analyte the potential of the system changes abruply in the neighbourhood of the equivalence point. If we plot the emf of the system against the volume of the titrant in ml we get a curve as shown in fig. Near the end point there is a sudden change in the potential of the system.</a:t>
            </a:r>
          </a:p>
          <a:p>
            <a:pPr marL="0" indent="0">
              <a:buNone/>
            </a:pPr>
            <a:endParaRPr lang="en-US"/>
          </a:p>
        </p:txBody>
      </p:sp>
      <p:pic>
        <p:nvPicPr>
          <p:cNvPr id="4" name="Picture 4">
            <a:extLst>
              <a:ext uri="{FF2B5EF4-FFF2-40B4-BE49-F238E27FC236}">
                <a16:creationId xmlns:a16="http://schemas.microsoft.com/office/drawing/2014/main" id="{7FB0C72E-011F-274A-9C3E-CC6EAEE63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609" y="3643314"/>
            <a:ext cx="5840016" cy="2707527"/>
          </a:xfrm>
          <a:prstGeom prst="rect">
            <a:avLst/>
          </a:prstGeom>
        </p:spPr>
      </p:pic>
    </p:spTree>
    <p:extLst>
      <p:ext uri="{BB962C8B-B14F-4D97-AF65-F5344CB8AC3E}">
        <p14:creationId xmlns:p14="http://schemas.microsoft.com/office/powerpoint/2010/main" val="26248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9D66E-0BF0-2443-B2D3-FB6FE02271C7}"/>
              </a:ext>
            </a:extLst>
          </p:cNvPr>
          <p:cNvSpPr>
            <a:spLocks noGrp="1"/>
          </p:cNvSpPr>
          <p:nvPr>
            <p:ph idx="1"/>
          </p:nvPr>
        </p:nvSpPr>
        <p:spPr>
          <a:xfrm>
            <a:off x="838200" y="946547"/>
            <a:ext cx="10515600" cy="5230416"/>
          </a:xfrm>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THANK YOU</a:t>
            </a:r>
          </a:p>
        </p:txBody>
      </p:sp>
    </p:spTree>
    <p:extLst>
      <p:ext uri="{BB962C8B-B14F-4D97-AF65-F5344CB8AC3E}">
        <p14:creationId xmlns:p14="http://schemas.microsoft.com/office/powerpoint/2010/main" val="245220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057BC-A388-9349-AE2B-1A4437E2DD41}"/>
              </a:ext>
            </a:extLst>
          </p:cNvPr>
          <p:cNvSpPr>
            <a:spLocks noGrp="1"/>
          </p:cNvSpPr>
          <p:nvPr>
            <p:ph idx="1"/>
          </p:nvPr>
        </p:nvSpPr>
        <p:spPr>
          <a:xfrm>
            <a:off x="838200" y="589359"/>
            <a:ext cx="10515600" cy="5587604"/>
          </a:xfrm>
        </p:spPr>
        <p:txBody>
          <a:bodyPr/>
          <a:lstStyle/>
          <a:p>
            <a:pPr marL="0" indent="0">
              <a:buNone/>
            </a:pPr>
            <a:r>
              <a:rPr lang="en-US"/>
              <a:t>ii) </a:t>
            </a:r>
            <a:r>
              <a:rPr lang="en-US">
                <a:solidFill>
                  <a:srgbClr val="C00000"/>
                </a:solidFill>
              </a:rPr>
              <a:t>Conductometric method:</a:t>
            </a:r>
          </a:p>
          <a:p>
            <a:pPr marL="0" indent="0">
              <a:buNone/>
            </a:pPr>
            <a:r>
              <a:rPr lang="en-US"/>
              <a:t>         when titrant is added to the analyte progressively the ions are removed from the reaction mixture.</a:t>
            </a:r>
          </a:p>
          <a:p>
            <a:pPr marL="0" indent="0">
              <a:buNone/>
            </a:pPr>
            <a:r>
              <a:rPr lang="en-US"/>
              <a:t>Eg:</a:t>
            </a:r>
            <a:r>
              <a:rPr lang="en-US" sz="2800"/>
              <a:t> AgNO</a:t>
            </a:r>
            <a:r>
              <a:rPr lang="en-US" sz="2800" baseline="-25000"/>
              <a:t>3 </a:t>
            </a:r>
            <a:r>
              <a:rPr lang="en-US" sz="2800"/>
              <a:t>+ Nacl --------------</a:t>
            </a:r>
            <a:r>
              <a:rPr lang="en-US" sz="2800">
                <a:sym typeface="Wingdings" pitchFamily="2" charset="2"/>
              </a:rPr>
              <a:t> Agcl + NaNo</a:t>
            </a:r>
            <a:r>
              <a:rPr lang="en-US" sz="2800" baseline="-25000">
                <a:sym typeface="Wingdings" pitchFamily="2" charset="2"/>
              </a:rPr>
              <a:t>3</a:t>
            </a:r>
          </a:p>
          <a:p>
            <a:pPr marL="0" indent="0">
              <a:buNone/>
            </a:pPr>
            <a:r>
              <a:rPr lang="en-US" baseline="-25000">
                <a:sym typeface="Wingdings" pitchFamily="2" charset="2"/>
              </a:rPr>
              <a:t>           </a:t>
            </a:r>
            <a:r>
              <a:rPr lang="en-US" sz="2800"/>
              <a:t>Ag</a:t>
            </a:r>
            <a:r>
              <a:rPr lang="en-US" sz="2800" baseline="30000"/>
              <a:t>+ </a:t>
            </a:r>
            <a:r>
              <a:rPr lang="en-US" sz="2800"/>
              <a:t>+NO</a:t>
            </a:r>
            <a:r>
              <a:rPr lang="en-US" sz="2800" baseline="-25000"/>
              <a:t>3 </a:t>
            </a:r>
            <a:r>
              <a:rPr lang="en-US" sz="2800" baseline="30000"/>
              <a:t>-</a:t>
            </a:r>
            <a:r>
              <a:rPr lang="en-US" sz="2800"/>
              <a:t>+ Na</a:t>
            </a:r>
            <a:r>
              <a:rPr lang="en-US" sz="2800" baseline="30000"/>
              <a:t>+ </a:t>
            </a:r>
            <a:r>
              <a:rPr lang="en-US" sz="2800"/>
              <a:t>+cl </a:t>
            </a:r>
            <a:r>
              <a:rPr lang="en-US" sz="2800" baseline="30000"/>
              <a:t>-</a:t>
            </a:r>
            <a:r>
              <a:rPr lang="en-US" sz="2800"/>
              <a:t>--------------</a:t>
            </a:r>
            <a:r>
              <a:rPr lang="en-US" sz="2800">
                <a:sym typeface="Wingdings" pitchFamily="2" charset="2"/>
              </a:rPr>
              <a:t> Ag </a:t>
            </a:r>
            <a:r>
              <a:rPr lang="en-US" sz="2800" baseline="30000">
                <a:sym typeface="Wingdings" pitchFamily="2" charset="2"/>
              </a:rPr>
              <a:t>+</a:t>
            </a:r>
            <a:r>
              <a:rPr lang="en-US" sz="2800">
                <a:sym typeface="Wingdings" pitchFamily="2" charset="2"/>
              </a:rPr>
              <a:t>+cl </a:t>
            </a:r>
            <a:r>
              <a:rPr lang="en-US" sz="2800" baseline="30000">
                <a:sym typeface="Wingdings" pitchFamily="2" charset="2"/>
              </a:rPr>
              <a:t>-</a:t>
            </a:r>
            <a:r>
              <a:rPr lang="en-US" sz="2800">
                <a:sym typeface="Wingdings" pitchFamily="2" charset="2"/>
              </a:rPr>
              <a:t>+ Na </a:t>
            </a:r>
            <a:r>
              <a:rPr lang="en-US" sz="2800" baseline="30000">
                <a:sym typeface="Wingdings" pitchFamily="2" charset="2"/>
              </a:rPr>
              <a:t>+</a:t>
            </a:r>
            <a:r>
              <a:rPr lang="en-US" sz="2800">
                <a:sym typeface="Wingdings" pitchFamily="2" charset="2"/>
              </a:rPr>
              <a:t>+No</a:t>
            </a:r>
            <a:r>
              <a:rPr lang="en-US" sz="2800" baseline="-25000">
                <a:sym typeface="Wingdings" pitchFamily="2" charset="2"/>
              </a:rPr>
              <a:t>3</a:t>
            </a:r>
            <a:r>
              <a:rPr lang="en-US" sz="2800" baseline="30000">
                <a:sym typeface="Wingdings" pitchFamily="2" charset="2"/>
              </a:rPr>
              <a:t>-</a:t>
            </a:r>
            <a:endParaRPr lang="en-US" sz="2800">
              <a:sym typeface="Wingdings" pitchFamily="2" charset="2"/>
            </a:endParaRPr>
          </a:p>
          <a:p>
            <a:pPr marL="0" indent="0">
              <a:buNone/>
            </a:pPr>
            <a:r>
              <a:rPr lang="en-US">
                <a:sym typeface="Wingdings" pitchFamily="2" charset="2"/>
              </a:rPr>
              <a:t>  If AgNo</a:t>
            </a:r>
            <a:r>
              <a:rPr lang="en-US" baseline="-25000">
                <a:sym typeface="Wingdings" pitchFamily="2" charset="2"/>
              </a:rPr>
              <a:t>3</a:t>
            </a:r>
            <a:r>
              <a:rPr lang="en-US">
                <a:sym typeface="Wingdings" pitchFamily="2" charset="2"/>
              </a:rPr>
              <a:t> is the analyte and Nacl is the titrant then during the titration the less mobile Ag</a:t>
            </a:r>
            <a:r>
              <a:rPr lang="en-US" baseline="30000">
                <a:sym typeface="Wingdings" pitchFamily="2" charset="2"/>
              </a:rPr>
              <a:t>+</a:t>
            </a:r>
            <a:r>
              <a:rPr lang="en-US">
                <a:sym typeface="Wingdings" pitchFamily="2" charset="2"/>
              </a:rPr>
              <a:t> ions are replaced by more mobile Na</a:t>
            </a:r>
            <a:r>
              <a:rPr lang="en-US" baseline="30000">
                <a:sym typeface="Wingdings" pitchFamily="2" charset="2"/>
              </a:rPr>
              <a:t>+</a:t>
            </a:r>
            <a:r>
              <a:rPr lang="en-US">
                <a:sym typeface="Wingdings" pitchFamily="2" charset="2"/>
              </a:rPr>
              <a:t>ions.</a:t>
            </a:r>
          </a:p>
          <a:p>
            <a:pPr marL="0" indent="0">
              <a:buNone/>
            </a:pPr>
            <a:endParaRPr lang="en-US"/>
          </a:p>
        </p:txBody>
      </p:sp>
      <p:pic>
        <p:nvPicPr>
          <p:cNvPr id="2" name="Picture 3">
            <a:extLst>
              <a:ext uri="{FF2B5EF4-FFF2-40B4-BE49-F238E27FC236}">
                <a16:creationId xmlns:a16="http://schemas.microsoft.com/office/drawing/2014/main" id="{E54BF732-8F1E-4041-A190-10633ABF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734" y="3786188"/>
            <a:ext cx="6072187" cy="2786062"/>
          </a:xfrm>
          <a:prstGeom prst="rect">
            <a:avLst/>
          </a:prstGeom>
        </p:spPr>
      </p:pic>
    </p:spTree>
    <p:extLst>
      <p:ext uri="{BB962C8B-B14F-4D97-AF65-F5344CB8AC3E}">
        <p14:creationId xmlns:p14="http://schemas.microsoft.com/office/powerpoint/2010/main" val="109785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2D674-68D0-1941-A340-512BA984C005}"/>
              </a:ext>
            </a:extLst>
          </p:cNvPr>
          <p:cNvSpPr>
            <a:spLocks noGrp="1"/>
          </p:cNvSpPr>
          <p:nvPr>
            <p:ph idx="1"/>
          </p:nvPr>
        </p:nvSpPr>
        <p:spPr>
          <a:xfrm>
            <a:off x="838200" y="500063"/>
            <a:ext cx="10515600" cy="5337572"/>
          </a:xfrm>
        </p:spPr>
        <p:txBody>
          <a:bodyPr/>
          <a:lstStyle/>
          <a:p>
            <a:r>
              <a:rPr lang="en-US"/>
              <a:t> Thus during the titration when more and more of Nacl is added.more and more of Na</a:t>
            </a:r>
            <a:r>
              <a:rPr lang="en-US" baseline="30000"/>
              <a:t>+</a:t>
            </a:r>
            <a:r>
              <a:rPr lang="en-US"/>
              <a:t>is introduced and so the conductance increases regularly.</a:t>
            </a:r>
          </a:p>
          <a:p>
            <a:r>
              <a:rPr lang="en-US"/>
              <a:t> At the end point we have Na</a:t>
            </a:r>
            <a:r>
              <a:rPr lang="en-US" baseline="30000"/>
              <a:t>+</a:t>
            </a:r>
            <a:r>
              <a:rPr lang="en-US"/>
              <a:t>and NO</a:t>
            </a:r>
            <a:r>
              <a:rPr lang="en-US" baseline="-25000"/>
              <a:t>3</a:t>
            </a:r>
            <a:r>
              <a:rPr lang="en-US" baseline="30000"/>
              <a:t>- </a:t>
            </a:r>
            <a:r>
              <a:rPr lang="en-US"/>
              <a:t>only.</a:t>
            </a:r>
          </a:p>
          <a:p>
            <a:r>
              <a:rPr lang="en-US"/>
              <a:t> if we add any more amount of Nacl conductance increases rapidly. It is because Nacl is a strong electrolyte and the addition of it causes an increase of Na</a:t>
            </a:r>
            <a:r>
              <a:rPr lang="en-US" baseline="30000"/>
              <a:t>+</a:t>
            </a:r>
            <a:r>
              <a:rPr lang="en-US"/>
              <a:t> and cl</a:t>
            </a:r>
            <a:r>
              <a:rPr lang="en-US" baseline="30000"/>
              <a:t>-</a:t>
            </a:r>
            <a:r>
              <a:rPr lang="en-US"/>
              <a:t> ions. </a:t>
            </a:r>
          </a:p>
          <a:p>
            <a:r>
              <a:rPr lang="en-US"/>
              <a:t>The curve obtained in such a titration is shown in fig. </a:t>
            </a:r>
          </a:p>
          <a:p>
            <a:r>
              <a:rPr lang="en-US"/>
              <a:t>The end point is given by the break in the curve X.</a:t>
            </a:r>
          </a:p>
        </p:txBody>
      </p:sp>
    </p:spTree>
    <p:extLst>
      <p:ext uri="{BB962C8B-B14F-4D97-AF65-F5344CB8AC3E}">
        <p14:creationId xmlns:p14="http://schemas.microsoft.com/office/powerpoint/2010/main" val="298725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FEE94-9E4E-414E-B6AC-B3437183763D}"/>
              </a:ext>
            </a:extLst>
          </p:cNvPr>
          <p:cNvSpPr>
            <a:spLocks noGrp="1"/>
          </p:cNvSpPr>
          <p:nvPr>
            <p:ph idx="1"/>
          </p:nvPr>
        </p:nvSpPr>
        <p:spPr>
          <a:xfrm>
            <a:off x="838200" y="625078"/>
            <a:ext cx="10515600" cy="5551885"/>
          </a:xfrm>
        </p:spPr>
        <p:txBody>
          <a:bodyPr/>
          <a:lstStyle/>
          <a:p>
            <a:pPr marL="0" indent="0">
              <a:buNone/>
            </a:pPr>
            <a:r>
              <a:rPr lang="en-US"/>
              <a:t>iii) </a:t>
            </a:r>
            <a:r>
              <a:rPr lang="en-US">
                <a:solidFill>
                  <a:srgbClr val="C00000"/>
                </a:solidFill>
              </a:rPr>
              <a:t>Using indicators:</a:t>
            </a:r>
          </a:p>
          <a:p>
            <a:pPr marL="0" indent="0">
              <a:buNone/>
            </a:pPr>
            <a:r>
              <a:rPr lang="en-US"/>
              <a:t>                 The precipitation titrations are also conducted using indicators to fix the end Point. For this purpose we use a special type of indicators called adsorption indicators.</a:t>
            </a:r>
          </a:p>
          <a:p>
            <a:pPr marL="0" indent="0">
              <a:buNone/>
            </a:pPr>
            <a:r>
              <a:rPr lang="en-US"/>
              <a:t>                 They are indicators which change their colour at the end point because of adsortion.</a:t>
            </a:r>
          </a:p>
          <a:p>
            <a:pPr marL="0" indent="0">
              <a:buNone/>
            </a:pPr>
            <a:r>
              <a:rPr lang="en-US"/>
              <a:t>Eg:</a:t>
            </a:r>
          </a:p>
          <a:p>
            <a:pPr marL="0" indent="0">
              <a:buNone/>
            </a:pPr>
            <a:r>
              <a:rPr lang="en-US"/>
              <a:t>   Flurescein is used as indicator during the titration of chloride with AgNO</a:t>
            </a:r>
            <a:r>
              <a:rPr lang="en-US" baseline="-25000"/>
              <a:t>3</a:t>
            </a:r>
            <a:r>
              <a:rPr lang="en-US"/>
              <a:t>.</a:t>
            </a:r>
          </a:p>
        </p:txBody>
      </p:sp>
    </p:spTree>
    <p:extLst>
      <p:ext uri="{BB962C8B-B14F-4D97-AF65-F5344CB8AC3E}">
        <p14:creationId xmlns:p14="http://schemas.microsoft.com/office/powerpoint/2010/main" val="275636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839D9B28-AABC-674E-9EDF-08F7F84B64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3" y="607220"/>
            <a:ext cx="10215562" cy="5482827"/>
          </a:xfrm>
        </p:spPr>
      </p:pic>
    </p:spTree>
    <p:extLst>
      <p:ext uri="{BB962C8B-B14F-4D97-AF65-F5344CB8AC3E}">
        <p14:creationId xmlns:p14="http://schemas.microsoft.com/office/powerpoint/2010/main" val="25892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3B9652-A57F-C14B-AD70-1A557824F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3" y="571500"/>
            <a:ext cx="10090545" cy="5786438"/>
          </a:xfrm>
        </p:spPr>
      </p:pic>
    </p:spTree>
    <p:extLst>
      <p:ext uri="{BB962C8B-B14F-4D97-AF65-F5344CB8AC3E}">
        <p14:creationId xmlns:p14="http://schemas.microsoft.com/office/powerpoint/2010/main" val="41768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3BA0CA2-9366-CF45-BF5B-082B021AFC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688" y="589359"/>
            <a:ext cx="10465593" cy="6000750"/>
          </a:xfrm>
        </p:spPr>
      </p:pic>
    </p:spTree>
    <p:extLst>
      <p:ext uri="{BB962C8B-B14F-4D97-AF65-F5344CB8AC3E}">
        <p14:creationId xmlns:p14="http://schemas.microsoft.com/office/powerpoint/2010/main" val="1740280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PRECIPITATION TITRATION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 TITRATION</dc:title>
  <dc:creator>919361498802</dc:creator>
  <cp:lastModifiedBy>919361498802</cp:lastModifiedBy>
  <cp:revision>18</cp:revision>
  <dcterms:created xsi:type="dcterms:W3CDTF">2020-09-05T08:02:44Z</dcterms:created>
  <dcterms:modified xsi:type="dcterms:W3CDTF">2020-09-30T12:37:34Z</dcterms:modified>
</cp:coreProperties>
</file>